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91" r:id="rId4"/>
    <p:sldId id="292" r:id="rId5"/>
    <p:sldId id="293" r:id="rId6"/>
    <p:sldId id="301" r:id="rId7"/>
    <p:sldId id="295" r:id="rId8"/>
    <p:sldId id="296" r:id="rId9"/>
    <p:sldId id="297" r:id="rId10"/>
    <p:sldId id="298" r:id="rId11"/>
    <p:sldId id="287" r:id="rId12"/>
    <p:sldId id="284" r:id="rId13"/>
    <p:sldId id="300" r:id="rId14"/>
    <p:sldId id="29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F08320-54DA-4491-95C8-79F1021F1464}">
          <p14:sldIdLst>
            <p14:sldId id="257"/>
            <p14:sldId id="258"/>
            <p14:sldId id="291"/>
            <p14:sldId id="292"/>
            <p14:sldId id="293"/>
            <p14:sldId id="301"/>
            <p14:sldId id="295"/>
            <p14:sldId id="296"/>
            <p14:sldId id="297"/>
            <p14:sldId id="298"/>
            <p14:sldId id="287"/>
            <p14:sldId id="284"/>
            <p14:sldId id="300"/>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6" autoAdjust="0"/>
    <p:restoredTop sz="94660"/>
  </p:normalViewPr>
  <p:slideViewPr>
    <p:cSldViewPr snapToGrid="0">
      <p:cViewPr varScale="1">
        <p:scale>
          <a:sx n="97" d="100"/>
          <a:sy n="97"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237317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2408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211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94649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08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4001586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49888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252175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14646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B13263-1895-4FBB-B8B6-43CAAE9642C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142684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B13263-1895-4FBB-B8B6-43CAAE9642C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410931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B13263-1895-4FBB-B8B6-43CAAE9642C9}"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336916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B13263-1895-4FBB-B8B6-43CAAE9642C9}"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331658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13263-1895-4FBB-B8B6-43CAAE9642C9}"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246883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B13263-1895-4FBB-B8B6-43CAAE9642C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143266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B13263-1895-4FBB-B8B6-43CAAE9642C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4106E-DBF1-4397-99DC-B91E89A9526D}" type="slidenum">
              <a:rPr lang="en-US" smtClean="0"/>
              <a:t>‹#›</a:t>
            </a:fld>
            <a:endParaRPr lang="en-US"/>
          </a:p>
        </p:txBody>
      </p:sp>
    </p:spTree>
    <p:extLst>
      <p:ext uri="{BB962C8B-B14F-4D97-AF65-F5344CB8AC3E}">
        <p14:creationId xmlns:p14="http://schemas.microsoft.com/office/powerpoint/2010/main" val="80449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B13263-1895-4FBB-B8B6-43CAAE9642C9}" type="datetimeFigureOut">
              <a:rPr lang="en-US" smtClean="0"/>
              <a:t>3/19/2021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F4106E-DBF1-4397-99DC-B91E89A9526D}" type="slidenum">
              <a:rPr lang="en-US" smtClean="0"/>
              <a:t>‹#›</a:t>
            </a:fld>
            <a:endParaRPr lang="en-US"/>
          </a:p>
        </p:txBody>
      </p:sp>
    </p:spTree>
    <p:extLst>
      <p:ext uri="{BB962C8B-B14F-4D97-AF65-F5344CB8AC3E}">
        <p14:creationId xmlns:p14="http://schemas.microsoft.com/office/powerpoint/2010/main" val="236678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enate.gove/senators/senators-contact.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childparentrights.org"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www.childparentrights.org/" TargetMode="Externa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F6D8-F597-4A9B-A64C-5E0398522683}"/>
              </a:ext>
            </a:extLst>
          </p:cNvPr>
          <p:cNvSpPr>
            <a:spLocks noGrp="1"/>
          </p:cNvSpPr>
          <p:nvPr>
            <p:ph type="title"/>
          </p:nvPr>
        </p:nvSpPr>
        <p:spPr>
          <a:xfrm>
            <a:off x="776486" y="4135159"/>
            <a:ext cx="8596667" cy="566738"/>
          </a:xfrm>
        </p:spPr>
        <p:txBody>
          <a:bodyPr>
            <a:noAutofit/>
          </a:bodyPr>
          <a:lstStyle/>
          <a:p>
            <a:pPr algn="ctr"/>
            <a:r>
              <a:rPr lang="en-US" sz="4400" dirty="0">
                <a:latin typeface="Times New Roman" panose="02020603050405020304" pitchFamily="18" charset="0"/>
                <a:cs typeface="Times New Roman" panose="02020603050405020304" pitchFamily="18" charset="0"/>
              </a:rPr>
              <a:t>The (In)Equality Act, H.R. 5</a:t>
            </a:r>
          </a:p>
        </p:txBody>
      </p:sp>
      <p:sp>
        <p:nvSpPr>
          <p:cNvPr id="3" name="Subtitle 2">
            <a:extLst>
              <a:ext uri="{FF2B5EF4-FFF2-40B4-BE49-F238E27FC236}">
                <a16:creationId xmlns:a16="http://schemas.microsoft.com/office/drawing/2014/main" id="{530C050B-BEF6-4726-82C1-F630CB9855BA}"/>
              </a:ext>
            </a:extLst>
          </p:cNvPr>
          <p:cNvSpPr>
            <a:spLocks noGrp="1"/>
          </p:cNvSpPr>
          <p:nvPr>
            <p:ph type="body" sz="half" idx="2"/>
          </p:nvPr>
        </p:nvSpPr>
        <p:spPr>
          <a:xfrm>
            <a:off x="886654" y="5025220"/>
            <a:ext cx="8596667" cy="674024"/>
          </a:xfrm>
        </p:spPr>
        <p:txBody>
          <a:bodyPr>
            <a:normAutofit/>
          </a:bodyPr>
          <a:lstStyle/>
          <a:p>
            <a:pPr algn="ctr"/>
            <a:r>
              <a:rPr lang="en-US" sz="3200" b="1" dirty="0">
                <a:latin typeface="Times New Roman" panose="02020603050405020304" pitchFamily="18" charset="0"/>
                <a:cs typeface="Times New Roman" panose="02020603050405020304" pitchFamily="18" charset="0"/>
              </a:rPr>
              <a:t>An existential threat to faith communities</a:t>
            </a:r>
          </a:p>
        </p:txBody>
      </p:sp>
      <p:pic>
        <p:nvPicPr>
          <p:cNvPr id="18" name="Picture Placeholder 17" descr="A close up of a logo&#10;&#10;Description automatically generated">
            <a:extLst>
              <a:ext uri="{FF2B5EF4-FFF2-40B4-BE49-F238E27FC236}">
                <a16:creationId xmlns:a16="http://schemas.microsoft.com/office/drawing/2014/main" id="{B7CA62C7-DE87-40A6-83C8-43CB0FA2065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677334" y="609600"/>
            <a:ext cx="8596668" cy="3202236"/>
          </a:xfrm>
        </p:spPr>
      </p:pic>
    </p:spTree>
    <p:extLst>
      <p:ext uri="{BB962C8B-B14F-4D97-AF65-F5344CB8AC3E}">
        <p14:creationId xmlns:p14="http://schemas.microsoft.com/office/powerpoint/2010/main" val="253971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5394961" y="609600"/>
            <a:ext cx="4167680" cy="1320800"/>
          </a:xfrm>
        </p:spPr>
        <p:txBody>
          <a:bodyPr>
            <a:normAutofit/>
          </a:bodyPr>
          <a:lstStyle/>
          <a:p>
            <a:pPr>
              <a:lnSpc>
                <a:spcPct val="90000"/>
              </a:lnSpc>
            </a:pPr>
            <a:r>
              <a:rPr lang="en-US" sz="2000" dirty="0">
                <a:latin typeface="Times New Roman" panose="02020603050405020304" pitchFamily="18" charset="0"/>
                <a:cs typeface="Times New Roman" panose="02020603050405020304" pitchFamily="18" charset="0"/>
              </a:rPr>
              <a:t>Overview of the Equality Act, H.R. 5</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5275665" y="1269999"/>
            <a:ext cx="4286976" cy="5218935"/>
          </a:xfrm>
        </p:spPr>
        <p:txBody>
          <a:bodyPr>
            <a:normAutofit/>
          </a:bodyPr>
          <a:lstStyle/>
          <a:p>
            <a:pPr marL="0" indent="0">
              <a:lnSpc>
                <a:spcPct val="90000"/>
              </a:lnSpc>
              <a:spcBef>
                <a:spcPts val="1200"/>
              </a:spcBef>
              <a:spcAft>
                <a:spcPts val="120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Inevitably Threaten Tax-Exempt Status for Faith-Based Organizations</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200"/>
              </a:spcBef>
              <a:spcAft>
                <a:spcPts val="12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F</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aith-based organizations that refuse to comply with its redefinition of sex could face loss of their tax-exempt status</a:t>
            </a:r>
          </a:p>
          <a:p>
            <a:pPr>
              <a:lnSpc>
                <a:spcPct val="90000"/>
              </a:lnSpc>
              <a:spcBef>
                <a:spcPts val="1200"/>
              </a:spcBef>
              <a:spcAft>
                <a:spcPts val="12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Once the expanded definition of sex is enshrined in the Civil Rights Act it would trigger additional actions designed to enforce the law</a:t>
            </a:r>
          </a:p>
          <a:p>
            <a:pPr>
              <a:lnSpc>
                <a:spcPct val="90000"/>
              </a:lnSpc>
              <a:spcBef>
                <a:spcPts val="1200"/>
              </a:spcBef>
              <a:spcAft>
                <a:spcPts val="12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Is foreseeable would result in denial or revocation of tax-exempt status to organizations that violate the Act</a:t>
            </a:r>
            <a:endParaRPr lang="en-US" sz="1900" b="0" i="0" dirty="0">
              <a:effectLst/>
              <a:latin typeface="Times New Roman" panose="02020603050405020304" pitchFamily="18" charset="0"/>
              <a:cs typeface="Times New Roman" panose="02020603050405020304" pitchFamily="18" charset="0"/>
            </a:endParaRPr>
          </a:p>
          <a:p>
            <a:pPr>
              <a:lnSpc>
                <a:spcPct val="90000"/>
              </a:lnSpc>
              <a:spcBef>
                <a:spcPts val="1200"/>
              </a:spcBef>
              <a:spcAft>
                <a:spcPts val="600"/>
              </a:spcAft>
            </a:pPr>
            <a:endParaRPr lang="en-US" sz="1900" b="0" i="0" dirty="0">
              <a:effectLst/>
              <a:latin typeface="Times New Roman" panose="02020603050405020304" pitchFamily="18" charset="0"/>
              <a:cs typeface="Times New Roman" panose="02020603050405020304" pitchFamily="18" charset="0"/>
            </a:endParaRPr>
          </a:p>
          <a:p>
            <a:pPr marL="0" indent="0">
              <a:lnSpc>
                <a:spcPct val="90000"/>
              </a:lnSpc>
              <a:buNone/>
            </a:pPr>
            <a:endParaRPr lang="en-US" sz="1700" dirty="0">
              <a:latin typeface="Times New Roman" panose="02020603050405020304" pitchFamily="18" charset="0"/>
              <a:cs typeface="Times New Roman" panose="02020603050405020304" pitchFamily="18" charset="0"/>
            </a:endParaRPr>
          </a:p>
        </p:txBody>
      </p:sp>
      <p:pic>
        <p:nvPicPr>
          <p:cNvPr id="5" name="Picture 4" descr="A picture containing outdoor, building, government building, night&#10;&#10;Description automatically generated">
            <a:extLst>
              <a:ext uri="{FF2B5EF4-FFF2-40B4-BE49-F238E27FC236}">
                <a16:creationId xmlns:a16="http://schemas.microsoft.com/office/drawing/2014/main" id="{93C8F81C-E71B-47F6-83E9-5FC851822C5F}"/>
              </a:ext>
            </a:extLst>
          </p:cNvPr>
          <p:cNvPicPr>
            <a:picLocks noChangeAspect="1"/>
          </p:cNvPicPr>
          <p:nvPr/>
        </p:nvPicPr>
        <p:blipFill rotWithShape="1">
          <a:blip r:embed="rId2">
            <a:extLst>
              <a:ext uri="{28A0092B-C50C-407E-A947-70E740481C1C}">
                <a14:useLocalDpi xmlns:a14="http://schemas.microsoft.com/office/drawing/2010/main" val="0"/>
              </a:ext>
            </a:extLst>
          </a:blip>
          <a:srcRect t="2789" r="-1" b="187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09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677334" y="609600"/>
            <a:ext cx="8596668" cy="1229032"/>
          </a:xfrm>
        </p:spPr>
        <p:txBody>
          <a:bodyPr>
            <a:normAutofit/>
          </a:bodyPr>
          <a:lstStyle/>
          <a:p>
            <a:pPr algn="ctr"/>
            <a:r>
              <a:rPr lang="en-US" dirty="0">
                <a:latin typeface="Times New Roman" panose="02020603050405020304" pitchFamily="18" charset="0"/>
                <a:cs typeface="Times New Roman" panose="02020603050405020304" pitchFamily="18" charset="0"/>
              </a:rPr>
              <a:t>WHAT CAN YOU DO?</a:t>
            </a:r>
            <a:br>
              <a:rPr lang="en-US"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677334" y="1630497"/>
            <a:ext cx="8951408" cy="4858794"/>
          </a:xfrm>
        </p:spPr>
        <p:txBody>
          <a:bodyPr>
            <a:noAutofit/>
          </a:bodyPr>
          <a:lstStyle/>
          <a:p>
            <a:pPr marL="0" indent="0" algn="l">
              <a:spcBef>
                <a:spcPts val="1200"/>
              </a:spcBef>
              <a:spcAft>
                <a:spcPts val="1200"/>
              </a:spcAft>
              <a:buNone/>
            </a:pPr>
            <a:r>
              <a:rPr lang="en-US" sz="3200" dirty="0">
                <a:solidFill>
                  <a:srgbClr val="202124"/>
                </a:solidFill>
                <a:latin typeface="Times New Roman" panose="02020603050405020304" pitchFamily="18" charset="0"/>
                <a:cs typeface="Times New Roman" panose="02020603050405020304" pitchFamily="18" charset="0"/>
              </a:rPr>
              <a:t>Call the Senate Switchboard at (202)224-3121		</a:t>
            </a:r>
          </a:p>
          <a:p>
            <a:pPr lvl="1">
              <a:spcBef>
                <a:spcPts val="1200"/>
              </a:spcBef>
              <a:spcAft>
                <a:spcPts val="1200"/>
              </a:spcAft>
            </a:pPr>
            <a:r>
              <a:rPr lang="en-US" sz="3200" dirty="0">
                <a:solidFill>
                  <a:srgbClr val="202124"/>
                </a:solidFill>
                <a:latin typeface="Times New Roman" panose="02020603050405020304" pitchFamily="18" charset="0"/>
                <a:cs typeface="Times New Roman" panose="02020603050405020304" pitchFamily="18" charset="0"/>
              </a:rPr>
              <a:t>Ask for your Senator’s office</a:t>
            </a:r>
          </a:p>
          <a:p>
            <a:pPr lvl="1">
              <a:spcBef>
                <a:spcPts val="1200"/>
              </a:spcBef>
              <a:spcAft>
                <a:spcPts val="1200"/>
              </a:spcAft>
            </a:pPr>
            <a:r>
              <a:rPr lang="en-US" sz="3200" b="0" i="0" dirty="0">
                <a:solidFill>
                  <a:srgbClr val="202124"/>
                </a:solidFill>
                <a:effectLst/>
                <a:latin typeface="Times New Roman" panose="02020603050405020304" pitchFamily="18" charset="0"/>
                <a:cs typeface="Times New Roman" panose="02020603050405020304" pitchFamily="18" charset="0"/>
              </a:rPr>
              <a:t>Tell them to vote “No” on the Equality Act</a:t>
            </a:r>
          </a:p>
          <a:p>
            <a:pPr lvl="1">
              <a:spcBef>
                <a:spcPts val="1200"/>
              </a:spcBef>
              <a:spcAft>
                <a:spcPts val="1200"/>
              </a:spcAft>
            </a:pPr>
            <a:r>
              <a:rPr lang="en-US" sz="3200" dirty="0">
                <a:solidFill>
                  <a:srgbClr val="202124"/>
                </a:solidFill>
                <a:latin typeface="Times New Roman" panose="02020603050405020304" pitchFamily="18" charset="0"/>
                <a:cs typeface="Times New Roman" panose="02020603050405020304" pitchFamily="18" charset="0"/>
              </a:rPr>
              <a:t>Ask them to protect people of faith and their institutions</a:t>
            </a:r>
          </a:p>
          <a:p>
            <a:pPr algn="l">
              <a:spcBef>
                <a:spcPts val="1200"/>
              </a:spcBef>
              <a:spcAft>
                <a:spcPts val="1200"/>
              </a:spcAft>
            </a:pPr>
            <a:endParaRPr lang="en-US" sz="4000" b="0" i="0" dirty="0">
              <a:solidFill>
                <a:srgbClr val="202124"/>
              </a:solidFill>
              <a:effectLst/>
              <a:latin typeface="Times New Roman" panose="02020603050405020304" pitchFamily="18" charset="0"/>
              <a:cs typeface="Times New Roman" panose="02020603050405020304" pitchFamily="18" charset="0"/>
            </a:endParaRPr>
          </a:p>
          <a:p>
            <a:pPr algn="l"/>
            <a:endParaRPr lang="en-US" sz="3200" b="0" i="0" dirty="0">
              <a:solidFill>
                <a:srgbClr val="202124"/>
              </a:solidFill>
              <a:effectLst/>
              <a:latin typeface="Roboto"/>
            </a:endParaRPr>
          </a:p>
          <a:p>
            <a:pPr marL="0" indent="0" algn="ctr">
              <a:buNone/>
            </a:pP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81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CAN YOU DO?</a:t>
            </a: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642083" y="1718632"/>
            <a:ext cx="8596668" cy="4704202"/>
          </a:xfrm>
        </p:spPr>
        <p:txBody>
          <a:bodyPr>
            <a:noAutofit/>
          </a:bodyPr>
          <a:lstStyle/>
          <a:p>
            <a:r>
              <a:rPr lang="en-US" sz="2500" b="1" dirty="0">
                <a:solidFill>
                  <a:schemeClr val="tx1"/>
                </a:solidFill>
                <a:latin typeface="Times New Roman" panose="02020603050405020304" pitchFamily="18" charset="0"/>
                <a:cs typeface="Times New Roman" panose="02020603050405020304" pitchFamily="18" charset="0"/>
              </a:rPr>
              <a:t>Email</a:t>
            </a:r>
            <a:r>
              <a:rPr lang="en-US" sz="2500" dirty="0">
                <a:solidFill>
                  <a:schemeClr val="tx1"/>
                </a:solidFill>
                <a:latin typeface="Times New Roman" panose="02020603050405020304" pitchFamily="18" charset="0"/>
                <a:cs typeface="Times New Roman" panose="02020603050405020304" pitchFamily="18" charset="0"/>
              </a:rPr>
              <a:t> your U.S. Senators a letter asking them to oppose the Equality Act, H.R. 5</a:t>
            </a:r>
          </a:p>
          <a:p>
            <a:endParaRPr lang="en-US" sz="2500" dirty="0">
              <a:solidFill>
                <a:schemeClr val="tx1"/>
              </a:solidFill>
              <a:latin typeface="Times New Roman" panose="02020603050405020304" pitchFamily="18" charset="0"/>
              <a:cs typeface="Times New Roman" panose="02020603050405020304" pitchFamily="18" charset="0"/>
            </a:endParaRPr>
          </a:p>
          <a:p>
            <a:r>
              <a:rPr lang="en-US" sz="2500" dirty="0">
                <a:solidFill>
                  <a:schemeClr val="tx1"/>
                </a:solidFill>
                <a:latin typeface="Times New Roman" panose="02020603050405020304" pitchFamily="18" charset="0"/>
                <a:cs typeface="Times New Roman" panose="02020603050405020304" pitchFamily="18" charset="0"/>
              </a:rPr>
              <a:t>Go to: </a:t>
            </a:r>
            <a:r>
              <a:rPr lang="en-US" sz="2500" dirty="0">
                <a:solidFill>
                  <a:schemeClr val="tx1"/>
                </a:solidFill>
                <a:latin typeface="Times New Roman" panose="02020603050405020304" pitchFamily="18" charset="0"/>
                <a:cs typeface="Times New Roman" panose="02020603050405020304" pitchFamily="18" charset="0"/>
                <a:hlinkClick r:id="rId2"/>
              </a:rPr>
              <a:t>https://www.senate.gov/senators/senators-contact.htm</a:t>
            </a:r>
            <a:endParaRPr lang="en-US" sz="2500" dirty="0">
              <a:solidFill>
                <a:schemeClr val="tx1"/>
              </a:solidFill>
              <a:latin typeface="Times New Roman" panose="02020603050405020304" pitchFamily="18" charset="0"/>
              <a:cs typeface="Times New Roman" panose="02020603050405020304" pitchFamily="18" charset="0"/>
            </a:endParaRPr>
          </a:p>
          <a:p>
            <a:pPr lvl="2"/>
            <a:r>
              <a:rPr lang="en-US" sz="2500" dirty="0">
                <a:solidFill>
                  <a:schemeClr val="tx1"/>
                </a:solidFill>
                <a:latin typeface="Times New Roman" panose="02020603050405020304" pitchFamily="18" charset="0"/>
                <a:cs typeface="Times New Roman" panose="02020603050405020304" pitchFamily="18" charset="0"/>
              </a:rPr>
              <a:t>Enter your state</a:t>
            </a:r>
          </a:p>
          <a:p>
            <a:pPr lvl="2"/>
            <a:r>
              <a:rPr lang="en-US" sz="2500" dirty="0">
                <a:solidFill>
                  <a:schemeClr val="tx1"/>
                </a:solidFill>
                <a:latin typeface="Times New Roman" panose="02020603050405020304" pitchFamily="18" charset="0"/>
                <a:cs typeface="Times New Roman" panose="02020603050405020304" pitchFamily="18" charset="0"/>
              </a:rPr>
              <a:t>Choose your Senator</a:t>
            </a:r>
          </a:p>
          <a:p>
            <a:pPr lvl="2"/>
            <a:r>
              <a:rPr lang="en-US" sz="2500" dirty="0">
                <a:solidFill>
                  <a:schemeClr val="tx1"/>
                </a:solidFill>
                <a:latin typeface="Times New Roman" panose="02020603050405020304" pitchFamily="18" charset="0"/>
                <a:cs typeface="Times New Roman" panose="02020603050405020304" pitchFamily="18" charset="0"/>
              </a:rPr>
              <a:t>Fill out the contact form</a:t>
            </a:r>
          </a:p>
          <a:p>
            <a:endParaRPr lang="en-US" sz="2500" dirty="0">
              <a:solidFill>
                <a:schemeClr val="tx1"/>
              </a:solidFill>
              <a:latin typeface="Times New Roman" panose="02020603050405020304" pitchFamily="18" charset="0"/>
              <a:cs typeface="Times New Roman" panose="02020603050405020304" pitchFamily="18" charset="0"/>
            </a:endParaRPr>
          </a:p>
          <a:p>
            <a:r>
              <a:rPr lang="en-US" sz="2500" b="1" dirty="0">
                <a:solidFill>
                  <a:schemeClr val="tx1"/>
                </a:solidFill>
                <a:latin typeface="Times New Roman" panose="02020603050405020304" pitchFamily="18" charset="0"/>
                <a:cs typeface="Times New Roman" panose="02020603050405020304" pitchFamily="18" charset="0"/>
              </a:rPr>
              <a:t>Encourage your friends and family to call and email their U.S. Senators</a:t>
            </a:r>
          </a:p>
        </p:txBody>
      </p:sp>
    </p:spTree>
    <p:extLst>
      <p:ext uri="{BB962C8B-B14F-4D97-AF65-F5344CB8AC3E}">
        <p14:creationId xmlns:p14="http://schemas.microsoft.com/office/powerpoint/2010/main" val="205647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369929" y="498266"/>
            <a:ext cx="3180839" cy="1320800"/>
          </a:xfrm>
        </p:spPr>
        <p:txBody>
          <a:bodyPr anchor="ctr">
            <a:normAutofit/>
          </a:bodyPr>
          <a:lstStyle/>
          <a:p>
            <a:pPr algn="ctr">
              <a:lnSpc>
                <a:spcPct val="90000"/>
              </a:lnSpc>
            </a:pPr>
            <a:r>
              <a:rPr lang="en-US" sz="3000" b="1" dirty="0">
                <a:latin typeface="Times New Roman" panose="02020603050405020304" pitchFamily="18" charset="0"/>
                <a:cs typeface="Times New Roman" panose="02020603050405020304" pitchFamily="18" charset="0"/>
              </a:rPr>
              <a:t>Resources CPRC Can Provide:</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438398" y="1819066"/>
            <a:ext cx="5193590" cy="4857156"/>
          </a:xfrm>
        </p:spPr>
        <p:txBody>
          <a:bodyPr>
            <a:normAutofit lnSpcReduction="10000"/>
          </a:bodyPr>
          <a:lstStyle/>
          <a:p>
            <a:pPr>
              <a:spcBef>
                <a:spcPts val="600"/>
              </a:spcBef>
            </a:pPr>
            <a:r>
              <a:rPr lang="en-US" sz="2400" b="1" dirty="0">
                <a:latin typeface="Times New Roman" panose="02020603050405020304" pitchFamily="18" charset="0"/>
                <a:cs typeface="Times New Roman" panose="02020603050405020304" pitchFamily="18" charset="0"/>
              </a:rPr>
              <a:t>Sample letters</a:t>
            </a:r>
            <a:r>
              <a:rPr lang="en-US" sz="2400" dirty="0">
                <a:latin typeface="Times New Roman" panose="02020603050405020304" pitchFamily="18" charset="0"/>
                <a:cs typeface="Times New Roman" panose="02020603050405020304" pitchFamily="18" charset="0"/>
              </a:rPr>
              <a:t> – </a:t>
            </a:r>
          </a:p>
          <a:p>
            <a:pPr lvl="1">
              <a:spcBef>
                <a:spcPts val="600"/>
              </a:spcBef>
            </a:pPr>
            <a:r>
              <a:rPr lang="en-US" sz="2200" dirty="0">
                <a:latin typeface="Times New Roman" panose="02020603050405020304" pitchFamily="18" charset="0"/>
                <a:cs typeface="Times New Roman" panose="02020603050405020304" pitchFamily="18" charset="0"/>
              </a:rPr>
              <a:t>For individuals</a:t>
            </a:r>
          </a:p>
          <a:p>
            <a:pPr lvl="1">
              <a:spcBef>
                <a:spcPts val="600"/>
              </a:spcBef>
              <a:spcAft>
                <a:spcPts val="600"/>
              </a:spcAft>
            </a:pPr>
            <a:r>
              <a:rPr lang="en-US" sz="2200" dirty="0">
                <a:latin typeface="Times New Roman" panose="02020603050405020304" pitchFamily="18" charset="0"/>
                <a:cs typeface="Times New Roman" panose="02020603050405020304" pitchFamily="18" charset="0"/>
              </a:rPr>
              <a:t>For churches or organizations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1600"/>
              </a:spcBef>
              <a:spcAft>
                <a:spcPts val="1200"/>
              </a:spcAft>
            </a:pPr>
            <a:r>
              <a:rPr lang="en-US" sz="2400" b="1" dirty="0">
                <a:latin typeface="Times New Roman" panose="02020603050405020304" pitchFamily="18" charset="0"/>
                <a:cs typeface="Times New Roman" panose="02020603050405020304" pitchFamily="18" charset="0"/>
              </a:rPr>
              <a:t>PowerPoint</a:t>
            </a:r>
            <a:r>
              <a:rPr lang="en-US" sz="2400" dirty="0">
                <a:latin typeface="Times New Roman" panose="02020603050405020304" pitchFamily="18" charset="0"/>
                <a:cs typeface="Times New Roman" panose="02020603050405020304" pitchFamily="18" charset="0"/>
              </a:rPr>
              <a:t> for Congregations</a:t>
            </a:r>
          </a:p>
          <a:p>
            <a:pPr>
              <a:spcBef>
                <a:spcPts val="1600"/>
              </a:spcBef>
              <a:spcAft>
                <a:spcPts val="1200"/>
              </a:spcAft>
            </a:pPr>
            <a:r>
              <a:rPr lang="en-US" sz="2400" b="1" dirty="0">
                <a:latin typeface="Times New Roman" panose="02020603050405020304" pitchFamily="18" charset="0"/>
                <a:cs typeface="Times New Roman" panose="02020603050405020304" pitchFamily="18" charset="0"/>
              </a:rPr>
              <a:t>Presentations</a:t>
            </a:r>
            <a:r>
              <a:rPr lang="en-US" sz="2400" dirty="0">
                <a:latin typeface="Times New Roman" panose="02020603050405020304" pitchFamily="18" charset="0"/>
                <a:cs typeface="Times New Roman" panose="02020603050405020304" pitchFamily="18" charset="0"/>
              </a:rPr>
              <a:t>—live or Zoom—to a group of pastors, church leadership, or congregations</a:t>
            </a:r>
          </a:p>
          <a:p>
            <a:pPr>
              <a:spcBef>
                <a:spcPts val="1600"/>
              </a:spcBef>
              <a:spcAft>
                <a:spcPts val="1200"/>
              </a:spcAft>
            </a:pPr>
            <a:r>
              <a:rPr lang="en-US" sz="2400" dirty="0">
                <a:latin typeface="Times New Roman" panose="02020603050405020304" pitchFamily="18" charset="0"/>
                <a:cs typeface="Times New Roman" panose="02020603050405020304" pitchFamily="18" charset="0"/>
              </a:rPr>
              <a:t>Request sample letters, PPT, or a presentation by emailing us at: </a:t>
            </a:r>
            <a:r>
              <a:rPr lang="en-US" sz="2400" dirty="0">
                <a:latin typeface="Times New Roman" panose="02020603050405020304" pitchFamily="18" charset="0"/>
                <a:cs typeface="Times New Roman" panose="02020603050405020304" pitchFamily="18" charset="0"/>
                <a:hlinkClick r:id="rId2"/>
              </a:rPr>
              <a:t>info@childparentrights.org</a:t>
            </a:r>
            <a:endParaRPr lang="en-US" sz="2400" b="0" i="0" dirty="0">
              <a:effectLst/>
              <a:latin typeface="Times New Roman" panose="02020603050405020304" pitchFamily="18" charset="0"/>
              <a:cs typeface="Times New Roman" panose="02020603050405020304" pitchFamily="18" charset="0"/>
            </a:endParaRPr>
          </a:p>
          <a:p>
            <a:endParaRPr lang="en-US" sz="1700" b="0" i="0" dirty="0">
              <a:effectLst/>
              <a:latin typeface="Roboto"/>
            </a:endParaRPr>
          </a:p>
          <a:p>
            <a:pPr marL="0" indent="0">
              <a:buNone/>
            </a:pPr>
            <a:endParaRPr lang="en-US" sz="1700" dirty="0">
              <a:latin typeface="Times New Roman" panose="02020603050405020304" pitchFamily="18" charset="0"/>
              <a:cs typeface="Times New Roman" panose="02020603050405020304" pitchFamily="18" charset="0"/>
            </a:endParaRPr>
          </a:p>
        </p:txBody>
      </p:sp>
      <p:pic>
        <p:nvPicPr>
          <p:cNvPr id="4" name="Picture Placeholder 17" descr="A close up of a logo&#10;&#10;Description automatically generated">
            <a:extLst>
              <a:ext uri="{FF2B5EF4-FFF2-40B4-BE49-F238E27FC236}">
                <a16:creationId xmlns:a16="http://schemas.microsoft.com/office/drawing/2014/main" id="{30D0E660-5943-4670-A683-AD9A5CE29643}"/>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902339" y="243845"/>
            <a:ext cx="5421162" cy="1829641"/>
          </a:xfrm>
          <a:prstGeom prst="rect">
            <a:avLst/>
          </a:prstGeom>
        </p:spPr>
      </p:pic>
      <p:pic>
        <p:nvPicPr>
          <p:cNvPr id="6" name="Picture 5" descr="A picture containing sky, building, outdoor, colonnade&#10;&#10;Description automatically generated">
            <a:extLst>
              <a:ext uri="{FF2B5EF4-FFF2-40B4-BE49-F238E27FC236}">
                <a16:creationId xmlns:a16="http://schemas.microsoft.com/office/drawing/2014/main" id="{23BEB36F-14CE-49E9-B249-B89CC61B4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7333" y="2645568"/>
            <a:ext cx="3357859" cy="2602341"/>
          </a:xfrm>
          <a:prstGeom prst="rect">
            <a:avLst/>
          </a:prstGeom>
        </p:spPr>
      </p:pic>
    </p:spTree>
    <p:extLst>
      <p:ext uri="{BB962C8B-B14F-4D97-AF65-F5344CB8AC3E}">
        <p14:creationId xmlns:p14="http://schemas.microsoft.com/office/powerpoint/2010/main" val="371660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close up of a logo&#10;&#10;Description automatically generated">
            <a:extLst>
              <a:ext uri="{FF2B5EF4-FFF2-40B4-BE49-F238E27FC236}">
                <a16:creationId xmlns:a16="http://schemas.microsoft.com/office/drawing/2014/main" id="{B7CA62C7-DE87-40A6-83C8-43CB0FA2065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655301" y="367230"/>
            <a:ext cx="8596668" cy="2915798"/>
          </a:xfrm>
        </p:spPr>
      </p:pic>
      <p:sp>
        <p:nvSpPr>
          <p:cNvPr id="6" name="TextBox 5">
            <a:extLst>
              <a:ext uri="{FF2B5EF4-FFF2-40B4-BE49-F238E27FC236}">
                <a16:creationId xmlns:a16="http://schemas.microsoft.com/office/drawing/2014/main" id="{861919C4-2DCD-436E-863D-2B07E1D5A1AB}"/>
              </a:ext>
            </a:extLst>
          </p:cNvPr>
          <p:cNvSpPr txBox="1"/>
          <p:nvPr/>
        </p:nvSpPr>
        <p:spPr>
          <a:xfrm>
            <a:off x="947450" y="3620615"/>
            <a:ext cx="8427903" cy="2436757"/>
          </a:xfrm>
          <a:prstGeom prst="rect">
            <a:avLst/>
          </a:prstGeom>
          <a:noFill/>
        </p:spPr>
        <p:txBody>
          <a:bodyPr wrap="square">
            <a:spAutoFit/>
          </a:bodyPr>
          <a:lstStyle/>
          <a:p>
            <a:pPr marL="0" marR="0" algn="just">
              <a:lnSpc>
                <a:spcPct val="107000"/>
              </a:lnSpc>
              <a:spcBef>
                <a:spcPts val="0"/>
              </a:spcBef>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The Child &amp; Parental Rights Campaign, Inc.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is a non-partisan not-for-profit public interest law firm founded to protect the well-being of children and defend parental rights against the harms of gender identity ideology. You may visit our website at: </a:t>
            </a:r>
            <a:r>
              <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www.childparentrights.org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or contact us at 770.448.4525 or </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info@childparentrights.org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3590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5536734" y="609600"/>
            <a:ext cx="3737268" cy="1320800"/>
          </a:xfrm>
        </p:spPr>
        <p:txBody>
          <a:bodyPr>
            <a:normAutofit/>
          </a:bodyPr>
          <a:lstStyle/>
          <a:p>
            <a:pPr>
              <a:lnSpc>
                <a:spcPct val="90000"/>
              </a:lnSpc>
            </a:pPr>
            <a:r>
              <a:rPr lang="en-US" sz="2800">
                <a:latin typeface="Times New Roman" panose="02020603050405020304" pitchFamily="18" charset="0"/>
                <a:cs typeface="Times New Roman" panose="02020603050405020304" pitchFamily="18" charset="0"/>
              </a:rPr>
              <a:t>Overview of the Equality Act, H.R. 5</a:t>
            </a:r>
            <a:br>
              <a:rPr lang="en-US" sz="280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5209563" y="1740665"/>
            <a:ext cx="4870871" cy="4792337"/>
          </a:xfrm>
        </p:spPr>
        <p:txBody>
          <a:bodyPr>
            <a:normAutofit/>
          </a:bodyPr>
          <a:lstStyle/>
          <a:p>
            <a:pPr marL="0" indent="0">
              <a:lnSpc>
                <a:spcPct val="90000"/>
              </a:lnSpc>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Redefines Sex To Include “Sexual Orientation” and “Gender Identity”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dirty="0">
              <a:effectLst/>
              <a:latin typeface="Times New Roman" panose="02020603050405020304" pitchFamily="18" charset="0"/>
              <a:ea typeface="Times New Roman" panose="02020603050405020304" pitchFamily="18" charset="0"/>
            </a:endParaRPr>
          </a:p>
          <a:p>
            <a:pPr>
              <a:lnSpc>
                <a:spcPct val="90000"/>
              </a:lnSpc>
              <a:spcBef>
                <a:spcPts val="1200"/>
              </a:spcBef>
              <a:spcAft>
                <a:spcPts val="600"/>
              </a:spcAft>
            </a:pPr>
            <a:r>
              <a:rPr lang="en-US" dirty="0">
                <a:effectLst/>
                <a:latin typeface="Times New Roman" panose="02020603050405020304" pitchFamily="18" charset="0"/>
                <a:ea typeface="Times New Roman" panose="02020603050405020304" pitchFamily="18" charset="0"/>
              </a:rPr>
              <a:t>Adds “</a:t>
            </a:r>
            <a:r>
              <a:rPr lang="en-US" i="1" dirty="0">
                <a:effectLst/>
                <a:latin typeface="Times New Roman" panose="02020603050405020304" pitchFamily="18" charset="0"/>
                <a:ea typeface="Times New Roman" panose="02020603050405020304" pitchFamily="18" charset="0"/>
              </a:rPr>
              <a:t>sexual orientation</a:t>
            </a:r>
            <a:r>
              <a:rPr lang="en-US" dirty="0">
                <a:effectLst/>
                <a:latin typeface="Times New Roman" panose="02020603050405020304" pitchFamily="18" charset="0"/>
                <a:ea typeface="Times New Roman" panose="02020603050405020304" pitchFamily="18" charset="0"/>
              </a:rPr>
              <a:t> and </a:t>
            </a:r>
            <a:r>
              <a:rPr lang="en-US" i="1" dirty="0">
                <a:effectLst/>
                <a:latin typeface="Times New Roman" panose="02020603050405020304" pitchFamily="18" charset="0"/>
                <a:ea typeface="Times New Roman" panose="02020603050405020304" pitchFamily="18" charset="0"/>
              </a:rPr>
              <a:t>gender identity</a:t>
            </a:r>
            <a:r>
              <a:rPr lang="en-US" dirty="0">
                <a:effectLst/>
                <a:latin typeface="Times New Roman" panose="02020603050405020304" pitchFamily="18" charset="0"/>
                <a:ea typeface="Times New Roman" panose="02020603050405020304" pitchFamily="18" charset="0"/>
              </a:rPr>
              <a:t>” to the term “sex” throughout the Civil Rights Act </a:t>
            </a:r>
          </a:p>
          <a:p>
            <a:pPr>
              <a:lnSpc>
                <a:spcPct val="90000"/>
              </a:lnSpc>
              <a:spcBef>
                <a:spcPts val="1200"/>
              </a:spcBef>
              <a:spcAft>
                <a:spcPts val="600"/>
              </a:spcAft>
            </a:pPr>
            <a:r>
              <a:rPr lang="en-US" dirty="0">
                <a:effectLst/>
                <a:latin typeface="Times New Roman" panose="02020603050405020304" pitchFamily="18" charset="0"/>
                <a:ea typeface="Times New Roman" panose="02020603050405020304" pitchFamily="18" charset="0"/>
              </a:rPr>
              <a:t>“Sex” would no longer be defined as it has for millennia as the objective biological reality of being male or female</a:t>
            </a:r>
          </a:p>
          <a:p>
            <a:pPr>
              <a:lnSpc>
                <a:spcPct val="90000"/>
              </a:lnSpc>
              <a:spcBef>
                <a:spcPts val="1200"/>
              </a:spcBef>
              <a:spcAft>
                <a:spcPts val="600"/>
              </a:spcAft>
            </a:pPr>
            <a:r>
              <a:rPr lang="en-US" dirty="0">
                <a:effectLst/>
                <a:latin typeface="Times New Roman" panose="02020603050405020304" pitchFamily="18" charset="0"/>
                <a:ea typeface="Times New Roman" panose="02020603050405020304" pitchFamily="18" charset="0"/>
              </a:rPr>
              <a:t>Includes the societally derived concepts of sexual orientation or gender identity as being equal to and interchangeable with sex</a:t>
            </a:r>
          </a:p>
          <a:p>
            <a:pPr>
              <a:lnSpc>
                <a:spcPct val="90000"/>
              </a:lnSpc>
              <a:spcBef>
                <a:spcPts val="1200"/>
              </a:spcBef>
              <a:spcAft>
                <a:spcPts val="600"/>
              </a:spcAft>
            </a:pPr>
            <a:r>
              <a:rPr lang="en-US" dirty="0">
                <a:latin typeface="Times New Roman" panose="02020603050405020304" pitchFamily="18" charset="0"/>
                <a:ea typeface="Times New Roman" panose="02020603050405020304" pitchFamily="18" charset="0"/>
              </a:rPr>
              <a:t>O</a:t>
            </a:r>
            <a:r>
              <a:rPr lang="en-US" dirty="0">
                <a:effectLst/>
                <a:latin typeface="Times New Roman" panose="02020603050405020304" pitchFamily="18" charset="0"/>
                <a:ea typeface="Times New Roman" panose="02020603050405020304" pitchFamily="18" charset="0"/>
              </a:rPr>
              <a:t>verrides the very nature of “sex” in the law </a:t>
            </a:r>
          </a:p>
          <a:p>
            <a:pPr marL="0" indent="0">
              <a:lnSpc>
                <a:spcPct val="90000"/>
              </a:lnSpc>
              <a:spcBef>
                <a:spcPts val="1200"/>
              </a:spcBef>
              <a:spcAft>
                <a:spcPts val="600"/>
              </a:spcAft>
              <a:buNone/>
            </a:pPr>
            <a:endParaRPr lang="en-US" b="0" i="0" dirty="0">
              <a:effectLst/>
              <a:latin typeface="Times New Roman" panose="02020603050405020304" pitchFamily="18" charset="0"/>
              <a:cs typeface="Times New Roman" panose="02020603050405020304" pitchFamily="18" charset="0"/>
            </a:endParaRPr>
          </a:p>
          <a:p>
            <a:pPr>
              <a:lnSpc>
                <a:spcPct val="90000"/>
              </a:lnSpc>
            </a:pPr>
            <a:endParaRPr lang="en-US" sz="1500" b="0" i="0" dirty="0">
              <a:effectLst/>
              <a:latin typeface="Roboto"/>
            </a:endParaRPr>
          </a:p>
          <a:p>
            <a:pPr marL="0" indent="0">
              <a:lnSpc>
                <a:spcPct val="90000"/>
              </a:lnSpc>
              <a:buNone/>
            </a:pPr>
            <a:endParaRPr lang="en-US" sz="1500" dirty="0">
              <a:latin typeface="Times New Roman" panose="02020603050405020304" pitchFamily="18" charset="0"/>
              <a:cs typeface="Times New Roman" panose="02020603050405020304" pitchFamily="18" charset="0"/>
            </a:endParaRPr>
          </a:p>
        </p:txBody>
      </p:sp>
      <p:pic>
        <p:nvPicPr>
          <p:cNvPr id="5" name="Picture 4" descr="A picture containing outdoor, building&#10;&#10;Description automatically generated">
            <a:extLst>
              <a:ext uri="{FF2B5EF4-FFF2-40B4-BE49-F238E27FC236}">
                <a16:creationId xmlns:a16="http://schemas.microsoft.com/office/drawing/2014/main" id="{ED2B6BE7-27FF-4B82-A45D-49E1016A4531}"/>
              </a:ext>
            </a:extLst>
          </p:cNvPr>
          <p:cNvPicPr>
            <a:picLocks noChangeAspect="1"/>
          </p:cNvPicPr>
          <p:nvPr/>
        </p:nvPicPr>
        <p:blipFill rotWithShape="1">
          <a:blip r:embed="rId2">
            <a:extLst>
              <a:ext uri="{28A0092B-C50C-407E-A947-70E740481C1C}">
                <a14:useLocalDpi xmlns:a14="http://schemas.microsoft.com/office/drawing/2010/main" val="0"/>
              </a:ext>
            </a:extLst>
          </a:blip>
          <a:srcRect l="60" r="160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601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 outdoor, government building, stone&#10;&#10;Description automatically generated">
            <a:extLst>
              <a:ext uri="{FF2B5EF4-FFF2-40B4-BE49-F238E27FC236}">
                <a16:creationId xmlns:a16="http://schemas.microsoft.com/office/drawing/2014/main" id="{35D885ED-07ED-49FC-A693-B0F84B9ACB54}"/>
              </a:ext>
            </a:extLst>
          </p:cNvPr>
          <p:cNvPicPr>
            <a:picLocks noChangeAspect="1"/>
          </p:cNvPicPr>
          <p:nvPr/>
        </p:nvPicPr>
        <p:blipFill rotWithShape="1">
          <a:blip r:embed="rId2">
            <a:extLst>
              <a:ext uri="{28A0092B-C50C-407E-A947-70E740481C1C}">
                <a14:useLocalDpi xmlns:a14="http://schemas.microsoft.com/office/drawing/2010/main" val="0"/>
              </a:ext>
            </a:extLst>
          </a:blip>
          <a:srcRect t="24482" r="-2" b="1318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451693" y="297455"/>
            <a:ext cx="4076764" cy="1632945"/>
          </a:xfrm>
        </p:spPr>
        <p:txBody>
          <a:bodyPr>
            <a:normAutofit/>
          </a:bodyPr>
          <a:lstStyle/>
          <a:p>
            <a:pPr>
              <a:lnSpc>
                <a:spcPct val="90000"/>
              </a:lnSpc>
            </a:pPr>
            <a:r>
              <a:rPr lang="en-US" sz="2400" dirty="0">
                <a:latin typeface="Times New Roman" panose="02020603050405020304" pitchFamily="18" charset="0"/>
                <a:cs typeface="Times New Roman" panose="02020603050405020304" pitchFamily="18" charset="0"/>
              </a:rPr>
              <a:t>Overview of the Equality Act H.R. 5</a:t>
            </a: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451693" y="1266940"/>
            <a:ext cx="4533644" cy="5266063"/>
          </a:xfrm>
        </p:spPr>
        <p:txBody>
          <a:bodyPr>
            <a:normAutofit fontScale="92500" lnSpcReduction="20000"/>
          </a:bodyPr>
          <a:lstStyle/>
          <a:p>
            <a:pPr marL="0" indent="0">
              <a:lnSpc>
                <a:spcPct val="90000"/>
              </a:lnSpc>
              <a:buNone/>
            </a:pP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Require All Establishments Open to The Public to Comply</a:t>
            </a:r>
          </a:p>
          <a:p>
            <a:pPr marL="0" indent="0">
              <a:lnSpc>
                <a:spcPct val="90000"/>
              </a:lnSpc>
              <a:buNone/>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200"/>
              </a:spcBef>
              <a:spcAft>
                <a:spcPts val="600"/>
              </a:spcAft>
            </a:pPr>
            <a:r>
              <a:rPr lang="en-US" sz="1900" dirty="0">
                <a:effectLst/>
                <a:latin typeface="Times New Roman" panose="02020603050405020304" pitchFamily="18" charset="0"/>
                <a:ea typeface="Times New Roman" panose="02020603050405020304" pitchFamily="18" charset="0"/>
              </a:rPr>
              <a:t>Expands the definition of “</a:t>
            </a:r>
            <a:r>
              <a:rPr lang="en-US" sz="1900" u="sng" dirty="0">
                <a:effectLst/>
                <a:latin typeface="Times New Roman" panose="02020603050405020304" pitchFamily="18" charset="0"/>
                <a:ea typeface="Times New Roman" panose="02020603050405020304" pitchFamily="18" charset="0"/>
              </a:rPr>
              <a:t>public accommodations</a:t>
            </a:r>
            <a:r>
              <a:rPr lang="en-US" sz="1900" dirty="0">
                <a:effectLst/>
                <a:latin typeface="Times New Roman" panose="02020603050405020304" pitchFamily="18" charset="0"/>
                <a:ea typeface="Times New Roman" panose="02020603050405020304" pitchFamily="18" charset="0"/>
              </a:rPr>
              <a:t>” </a:t>
            </a:r>
          </a:p>
          <a:p>
            <a:pPr>
              <a:lnSpc>
                <a:spcPct val="90000"/>
              </a:lnSpc>
              <a:spcBef>
                <a:spcPts val="1200"/>
              </a:spcBef>
              <a:spcAft>
                <a:spcPts val="600"/>
              </a:spcAft>
            </a:pPr>
            <a:r>
              <a:rPr lang="en-US" sz="1900" dirty="0">
                <a:effectLst/>
                <a:latin typeface="Times New Roman" panose="02020603050405020304" pitchFamily="18" charset="0"/>
                <a:ea typeface="Times New Roman" panose="02020603050405020304" pitchFamily="18" charset="0"/>
              </a:rPr>
              <a:t>To include: “</a:t>
            </a:r>
            <a:r>
              <a:rPr lang="en-US" sz="1900" i="1" dirty="0">
                <a:effectLst/>
                <a:latin typeface="Times New Roman" panose="02020603050405020304" pitchFamily="18" charset="0"/>
                <a:ea typeface="Times New Roman" panose="02020603050405020304" pitchFamily="18" charset="0"/>
              </a:rPr>
              <a:t>any establishment that provides a good, service, or program</a:t>
            </a:r>
            <a:r>
              <a:rPr lang="en-US" sz="1900" dirty="0">
                <a:effectLst/>
                <a:latin typeface="Times New Roman" panose="02020603050405020304" pitchFamily="18" charset="0"/>
                <a:ea typeface="Times New Roman" panose="02020603050405020304" pitchFamily="18" charset="0"/>
              </a:rPr>
              <a:t>, including a store, shopping center, online retailer or service provider, salon, bank, gas station, </a:t>
            </a:r>
            <a:r>
              <a:rPr lang="en-US" sz="1900" i="1" dirty="0">
                <a:effectLst/>
                <a:latin typeface="Times New Roman" panose="02020603050405020304" pitchFamily="18" charset="0"/>
                <a:ea typeface="Times New Roman" panose="02020603050405020304" pitchFamily="18" charset="0"/>
              </a:rPr>
              <a:t>food bank, service or care center, shelter</a:t>
            </a:r>
            <a:r>
              <a:rPr lang="en-US" sz="1900" dirty="0">
                <a:effectLst/>
                <a:latin typeface="Times New Roman" panose="02020603050405020304" pitchFamily="18" charset="0"/>
                <a:ea typeface="Times New Roman" panose="02020603050405020304" pitchFamily="18" charset="0"/>
              </a:rPr>
              <a:t>, travel agency, or funeral parlor, or establishment that provides health care, accounting, or legal services” </a:t>
            </a:r>
          </a:p>
          <a:p>
            <a:pPr>
              <a:lnSpc>
                <a:spcPct val="90000"/>
              </a:lnSpc>
              <a:spcBef>
                <a:spcPts val="1200"/>
              </a:spcBef>
              <a:spcAft>
                <a:spcPts val="600"/>
              </a:spcAft>
            </a:pPr>
            <a:r>
              <a:rPr lang="en-US" sz="1900" dirty="0">
                <a:latin typeface="Times New Roman" panose="02020603050405020304" pitchFamily="18" charset="0"/>
                <a:ea typeface="Times New Roman" panose="02020603050405020304" pitchFamily="18" charset="0"/>
              </a:rPr>
              <a:t>Also include</a:t>
            </a:r>
            <a:r>
              <a:rPr lang="en-US" sz="1900" dirty="0">
                <a:effectLst/>
                <a:latin typeface="Times New Roman" panose="02020603050405020304" pitchFamily="18" charset="0"/>
                <a:ea typeface="Times New Roman" panose="02020603050405020304" pitchFamily="18" charset="0"/>
              </a:rPr>
              <a:t> a “</a:t>
            </a:r>
            <a:r>
              <a:rPr lang="en-US" sz="1900" i="1" dirty="0">
                <a:effectLst/>
                <a:latin typeface="Times New Roman" panose="02020603050405020304" pitchFamily="18" charset="0"/>
                <a:ea typeface="Times New Roman" panose="02020603050405020304" pitchFamily="18" charset="0"/>
              </a:rPr>
              <a:t>stadium or</a:t>
            </a:r>
            <a:r>
              <a:rPr lang="en-US" sz="1900" dirty="0">
                <a:effectLst/>
                <a:latin typeface="Times New Roman" panose="02020603050405020304" pitchFamily="18" charset="0"/>
                <a:ea typeface="Times New Roman" panose="02020603050405020304" pitchFamily="18" charset="0"/>
              </a:rPr>
              <a:t> </a:t>
            </a:r>
            <a:r>
              <a:rPr lang="en-US" sz="1900" i="1" dirty="0">
                <a:effectLst/>
                <a:latin typeface="Times New Roman" panose="02020603050405020304" pitchFamily="18" charset="0"/>
                <a:ea typeface="Times New Roman" panose="02020603050405020304" pitchFamily="18" charset="0"/>
              </a:rPr>
              <a:t>other place of or establishment that provides</a:t>
            </a:r>
            <a:r>
              <a:rPr lang="en-US" sz="1900" dirty="0">
                <a:effectLst/>
                <a:latin typeface="Times New Roman" panose="02020603050405020304" pitchFamily="18" charset="0"/>
                <a:ea typeface="Times New Roman" panose="02020603050405020304" pitchFamily="18" charset="0"/>
              </a:rPr>
              <a:t> . . . </a:t>
            </a:r>
            <a:r>
              <a:rPr lang="en-US" sz="1900" i="1" dirty="0">
                <a:effectLst/>
                <a:latin typeface="Times New Roman" panose="02020603050405020304" pitchFamily="18" charset="0"/>
                <a:ea typeface="Times New Roman" panose="02020603050405020304" pitchFamily="18" charset="0"/>
              </a:rPr>
              <a:t>recreation, exercise, . . . </a:t>
            </a:r>
            <a:r>
              <a:rPr lang="en-US" sz="1900" b="1" i="1" dirty="0">
                <a:effectLst/>
                <a:latin typeface="Times New Roman" panose="02020603050405020304" pitchFamily="18" charset="0"/>
                <a:ea typeface="Times New Roman" panose="02020603050405020304" pitchFamily="18" charset="0"/>
              </a:rPr>
              <a:t>public gathering</a:t>
            </a:r>
            <a:r>
              <a:rPr lang="en-US" sz="1900" i="1" dirty="0">
                <a:effectLst/>
                <a:latin typeface="Times New Roman" panose="02020603050405020304" pitchFamily="18" charset="0"/>
                <a:ea typeface="Times New Roman" panose="02020603050405020304" pitchFamily="18" charset="0"/>
              </a:rPr>
              <a:t>, or public display</a:t>
            </a:r>
            <a:r>
              <a:rPr lang="en-US" sz="1900" dirty="0">
                <a:effectLst/>
                <a:latin typeface="Times New Roman" panose="02020603050405020304" pitchFamily="18" charset="0"/>
                <a:ea typeface="Times New Roman" panose="02020603050405020304" pitchFamily="18" charset="0"/>
              </a:rPr>
              <a:t>” </a:t>
            </a:r>
          </a:p>
          <a:p>
            <a:pPr>
              <a:lnSpc>
                <a:spcPct val="90000"/>
              </a:lnSpc>
              <a:spcBef>
                <a:spcPts val="1200"/>
              </a:spcBef>
              <a:spcAft>
                <a:spcPts val="600"/>
              </a:spcAft>
            </a:pPr>
            <a:r>
              <a:rPr lang="en-US" sz="1900" dirty="0">
                <a:effectLst/>
                <a:latin typeface="Times New Roman" panose="02020603050405020304" pitchFamily="18" charset="0"/>
                <a:ea typeface="Times New Roman" panose="02020603050405020304" pitchFamily="18" charset="0"/>
              </a:rPr>
              <a:t>Bottom line:  would include facilities faith-based organizations use for public gatherings or for sports or recreational activities for children</a:t>
            </a:r>
          </a:p>
          <a:p>
            <a:pPr>
              <a:lnSpc>
                <a:spcPct val="90000"/>
              </a:lnSpc>
            </a:pPr>
            <a:endParaRPr lang="en-US" sz="1900" dirty="0">
              <a:effectLst/>
              <a:latin typeface="Times New Roman" panose="02020603050405020304" pitchFamily="18" charset="0"/>
              <a:ea typeface="Times New Roman" panose="02020603050405020304" pitchFamily="18" charset="0"/>
            </a:endParaRPr>
          </a:p>
          <a:p>
            <a:pPr>
              <a:lnSpc>
                <a:spcPct val="90000"/>
              </a:lnSpc>
            </a:pPr>
            <a:endParaRPr lang="en-US" sz="1100" b="0" i="0" dirty="0">
              <a:effectLst/>
              <a:latin typeface="Times New Roman" panose="02020603050405020304" pitchFamily="18" charset="0"/>
              <a:cs typeface="Times New Roman" panose="02020603050405020304" pitchFamily="18" charset="0"/>
            </a:endParaRPr>
          </a:p>
          <a:p>
            <a:pPr>
              <a:lnSpc>
                <a:spcPct val="90000"/>
              </a:lnSpc>
            </a:pPr>
            <a:endParaRPr lang="en-US" sz="1100" b="0" i="0" dirty="0">
              <a:effectLst/>
              <a:latin typeface="Roboto"/>
            </a:endParaRPr>
          </a:p>
          <a:p>
            <a:pPr marL="0" indent="0">
              <a:lnSpc>
                <a:spcPct val="90000"/>
              </a:lnSpc>
              <a:buNone/>
            </a:pPr>
            <a:endParaRPr lang="en-US" sz="11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5224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5394961" y="609600"/>
            <a:ext cx="4222764" cy="1320800"/>
          </a:xfrm>
        </p:spPr>
        <p:txBody>
          <a:bodyPr>
            <a:normAutofit/>
          </a:bodyPr>
          <a:lstStyle/>
          <a:p>
            <a:pPr>
              <a:lnSpc>
                <a:spcPct val="90000"/>
              </a:lnSpc>
            </a:pPr>
            <a:r>
              <a:rPr lang="en-US" sz="2100" dirty="0">
                <a:latin typeface="Times New Roman" panose="02020603050405020304" pitchFamily="18" charset="0"/>
                <a:cs typeface="Times New Roman" panose="02020603050405020304" pitchFamily="18" charset="0"/>
              </a:rPr>
              <a:t>Overview of the Equality Act, H.R. 5</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5394960" y="1322024"/>
            <a:ext cx="4377001" cy="5221995"/>
          </a:xfrm>
        </p:spPr>
        <p:txBody>
          <a:bodyPr>
            <a:normAutofit/>
          </a:bodyPr>
          <a:lstStyle/>
          <a:p>
            <a:pPr marL="0" indent="0">
              <a:lnSpc>
                <a:spcPct val="90000"/>
              </a:lnSpc>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Force Faith-Based Organizations to Hire Employees Who Do Not Share Their Beliefs</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200"/>
              </a:spcBef>
              <a:spcAft>
                <a:spcPts val="600"/>
              </a:spcAft>
            </a:pPr>
            <a:r>
              <a:rPr lang="en-US" sz="1900" dirty="0">
                <a:latin typeface="Times New Roman" panose="02020603050405020304" pitchFamily="18" charset="0"/>
                <a:ea typeface="Times New Roman" panose="02020603050405020304" pitchFamily="18" charset="0"/>
              </a:rPr>
              <a:t>E</a:t>
            </a:r>
            <a:r>
              <a:rPr lang="en-US" sz="1900" dirty="0">
                <a:effectLst/>
                <a:latin typeface="Times New Roman" panose="02020603050405020304" pitchFamily="18" charset="0"/>
                <a:ea typeface="Times New Roman" panose="02020603050405020304" pitchFamily="18" charset="0"/>
              </a:rPr>
              <a:t>stablishments open to the public have to ensure that hiring and employment policies do not treat someone differently because they are lesbian, gay, bisexual or transgender</a:t>
            </a:r>
          </a:p>
          <a:p>
            <a:pPr>
              <a:lnSpc>
                <a:spcPct val="90000"/>
              </a:lnSpc>
              <a:spcBef>
                <a:spcPts val="1200"/>
              </a:spcBef>
              <a:spcAft>
                <a:spcPts val="600"/>
              </a:spcAft>
            </a:pPr>
            <a:r>
              <a:rPr lang="en-US" sz="1900" dirty="0">
                <a:latin typeface="Times New Roman" panose="02020603050405020304" pitchFamily="18" charset="0"/>
                <a:ea typeface="Times New Roman" panose="02020603050405020304" pitchFamily="18" charset="0"/>
              </a:rPr>
              <a:t>I</a:t>
            </a:r>
            <a:r>
              <a:rPr lang="en-US" sz="1900" dirty="0">
                <a:effectLst/>
                <a:latin typeface="Times New Roman" panose="02020603050405020304" pitchFamily="18" charset="0"/>
                <a:ea typeface="Times New Roman" panose="02020603050405020304" pitchFamily="18" charset="0"/>
              </a:rPr>
              <a:t>ncludes churches and faith-based non-profits having to hire people who do not share their beliefs</a:t>
            </a:r>
          </a:p>
          <a:p>
            <a:pPr>
              <a:lnSpc>
                <a:spcPct val="90000"/>
              </a:lnSpc>
              <a:spcBef>
                <a:spcPts val="1200"/>
              </a:spcBef>
              <a:spcAft>
                <a:spcPts val="600"/>
              </a:spcAft>
            </a:pPr>
            <a:r>
              <a:rPr lang="en-US" sz="1900" dirty="0">
                <a:latin typeface="Times New Roman" panose="02020603050405020304" pitchFamily="18" charset="0"/>
                <a:ea typeface="Times New Roman" panose="02020603050405020304" pitchFamily="18" charset="0"/>
              </a:rPr>
              <a:t>P</a:t>
            </a:r>
            <a:r>
              <a:rPr lang="en-US" sz="1900" dirty="0">
                <a:effectLst/>
                <a:latin typeface="Times New Roman" panose="02020603050405020304" pitchFamily="18" charset="0"/>
                <a:ea typeface="Times New Roman" panose="02020603050405020304" pitchFamily="18" charset="0"/>
              </a:rPr>
              <a:t>roperty owners would have to ensure that all users of their property comply </a:t>
            </a:r>
          </a:p>
          <a:p>
            <a:pPr>
              <a:lnSpc>
                <a:spcPct val="90000"/>
              </a:lnSpc>
            </a:pPr>
            <a:endParaRPr lang="en-US" dirty="0">
              <a:effectLst/>
              <a:latin typeface="Times New Roman" panose="02020603050405020304" pitchFamily="18" charset="0"/>
              <a:ea typeface="Times New Roman" panose="02020603050405020304" pitchFamily="18" charset="0"/>
            </a:endParaRPr>
          </a:p>
          <a:p>
            <a:pPr>
              <a:lnSpc>
                <a:spcPct val="90000"/>
              </a:lnSpc>
            </a:pPr>
            <a:endParaRPr lang="en-US" sz="1500" b="0" i="0" dirty="0">
              <a:effectLst/>
              <a:latin typeface="Times New Roman" panose="02020603050405020304" pitchFamily="18" charset="0"/>
              <a:cs typeface="Times New Roman" panose="02020603050405020304" pitchFamily="18" charset="0"/>
            </a:endParaRPr>
          </a:p>
          <a:p>
            <a:pPr>
              <a:lnSpc>
                <a:spcPct val="90000"/>
              </a:lnSpc>
            </a:pPr>
            <a:endParaRPr lang="en-US" sz="1500" b="0" i="0" dirty="0">
              <a:effectLst/>
              <a:latin typeface="Roboto"/>
            </a:endParaRPr>
          </a:p>
          <a:p>
            <a:pPr marL="0" indent="0">
              <a:lnSpc>
                <a:spcPct val="90000"/>
              </a:lnSpc>
              <a:buNone/>
            </a:pPr>
            <a:endParaRPr lang="en-US" sz="1500" dirty="0">
              <a:latin typeface="Times New Roman" panose="02020603050405020304" pitchFamily="18" charset="0"/>
              <a:cs typeface="Times New Roman" panose="02020603050405020304" pitchFamily="18" charset="0"/>
            </a:endParaRPr>
          </a:p>
        </p:txBody>
      </p:sp>
      <p:pic>
        <p:nvPicPr>
          <p:cNvPr id="5" name="Picture 4" descr="A picture containing sky, outdoor, government building, stone&#10;&#10;Description automatically generated">
            <a:extLst>
              <a:ext uri="{FF2B5EF4-FFF2-40B4-BE49-F238E27FC236}">
                <a16:creationId xmlns:a16="http://schemas.microsoft.com/office/drawing/2014/main" id="{F13CD219-9D84-4960-A118-08D5E81E9EF8}"/>
              </a:ext>
            </a:extLst>
          </p:cNvPr>
          <p:cNvPicPr>
            <a:picLocks noChangeAspect="1"/>
          </p:cNvPicPr>
          <p:nvPr/>
        </p:nvPicPr>
        <p:blipFill rotWithShape="1">
          <a:blip r:embed="rId2">
            <a:extLst>
              <a:ext uri="{28A0092B-C50C-407E-A947-70E740481C1C}">
                <a14:useLocalDpi xmlns:a14="http://schemas.microsoft.com/office/drawing/2010/main" val="0"/>
              </a:ext>
            </a:extLst>
          </a:blip>
          <a:srcRect t="8474"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077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building, government building, night&#10;&#10;Description automatically generated">
            <a:extLst>
              <a:ext uri="{FF2B5EF4-FFF2-40B4-BE49-F238E27FC236}">
                <a16:creationId xmlns:a16="http://schemas.microsoft.com/office/drawing/2014/main" id="{A203BCC5-0467-4BB3-8D60-96B693DB9F93}"/>
              </a:ext>
            </a:extLst>
          </p:cNvPr>
          <p:cNvPicPr>
            <a:picLocks noChangeAspect="1"/>
          </p:cNvPicPr>
          <p:nvPr/>
        </p:nvPicPr>
        <p:blipFill rotWithShape="1">
          <a:blip r:embed="rId2">
            <a:extLst>
              <a:ext uri="{28A0092B-C50C-407E-A947-70E740481C1C}">
                <a14:useLocalDpi xmlns:a14="http://schemas.microsoft.com/office/drawing/2010/main" val="0"/>
              </a:ext>
            </a:extLst>
          </a:blip>
          <a:srcRect t="17996" r="-1" b="1707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143219" y="609600"/>
            <a:ext cx="4638101" cy="1320800"/>
          </a:xfrm>
        </p:spPr>
        <p:txBody>
          <a:bodyPr>
            <a:normAutofit fontScale="90000"/>
          </a:bodyPr>
          <a:lstStyle/>
          <a:p>
            <a:pPr>
              <a:lnSpc>
                <a:spcPct val="90000"/>
              </a:lnSpc>
            </a:pPr>
            <a:r>
              <a:rPr lang="en-US" sz="2400" dirty="0">
                <a:latin typeface="Times New Roman" panose="02020603050405020304" pitchFamily="18" charset="0"/>
                <a:cs typeface="Times New Roman" panose="02020603050405020304" pitchFamily="18" charset="0"/>
              </a:rPr>
              <a:t>Overview of the Equality Act, H.R. 5</a:t>
            </a:r>
            <a:br>
              <a:rPr lang="en-US" sz="24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294598" y="1270000"/>
            <a:ext cx="4335341" cy="5395205"/>
          </a:xfrm>
        </p:spPr>
        <p:txBody>
          <a:bodyPr>
            <a:normAutofit fontScale="92500" lnSpcReduction="10000"/>
          </a:bodyPr>
          <a:lstStyle/>
          <a:p>
            <a:pPr marL="0" indent="0">
              <a:lnSpc>
                <a:spcPct val="90000"/>
              </a:lnSpc>
              <a:buNone/>
            </a:pPr>
            <a:r>
              <a:rPr lang="en-US" sz="2100" b="1" dirty="0">
                <a:effectLst/>
                <a:latin typeface="Times New Roman" panose="02020603050405020304" pitchFamily="18" charset="0"/>
                <a:ea typeface="Times New Roman" panose="02020603050405020304" pitchFamily="18" charset="0"/>
                <a:cs typeface="Times New Roman" panose="02020603050405020304" pitchFamily="18" charset="0"/>
              </a:rPr>
              <a:t>Threaten Religious Freedom and Free Speech</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Ex</a:t>
            </a:r>
            <a:r>
              <a:rPr lang="en-US" sz="2100" u="sng" dirty="0">
                <a:effectLst/>
                <a:latin typeface="Times New Roman" panose="02020603050405020304" pitchFamily="18" charset="0"/>
                <a:ea typeface="Times New Roman" panose="02020603050405020304" pitchFamily="18" charset="0"/>
                <a:cs typeface="Times New Roman" panose="02020603050405020304" pitchFamily="18" charset="0"/>
              </a:rPr>
              <a:t>plicitly removes</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the protections of the </a:t>
            </a:r>
            <a:r>
              <a:rPr lang="en-US" sz="2100" i="1" dirty="0">
                <a:effectLst/>
                <a:latin typeface="Times New Roman" panose="02020603050405020304" pitchFamily="18" charset="0"/>
                <a:ea typeface="Times New Roman" panose="02020603050405020304" pitchFamily="18" charset="0"/>
                <a:cs typeface="Times New Roman" panose="02020603050405020304" pitchFamily="18" charset="0"/>
              </a:rPr>
              <a:t>Religious Freedom Restoration Act</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(42 U.S.C. 2000bb et seq.) as a defense or as a basis for challenging its enforcement</a:t>
            </a:r>
          </a:p>
          <a:p>
            <a:pPr marL="457200" marR="0">
              <a:lnSpc>
                <a:spcPct val="90000"/>
              </a:lnSpc>
              <a:spcBef>
                <a:spcPts val="0"/>
              </a:spcBef>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Faith-based organizations compelled to adjust their programs, open up their privacy facilities to transgender (opposite-sex) persons, and revise employment policies, or be subject to liability</a:t>
            </a:r>
            <a:endParaRPr lang="en-US" sz="2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2100" dirty="0">
                <a:latin typeface="Times New Roman" panose="02020603050405020304" pitchFamily="18" charset="0"/>
                <a:ea typeface="Calibri" panose="020F0502020204030204" pitchFamily="34" charset="0"/>
                <a:cs typeface="Times New Roman" panose="02020603050405020304" pitchFamily="18" charset="0"/>
              </a:rPr>
              <a:t>P</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ublic schools to adopt policies that compel children and adults to refer to other students or employees as a member of the opposite sex if that is how he or she identifies</a:t>
            </a:r>
            <a:endParaRPr lang="en-US" sz="2100" b="0" i="0" dirty="0">
              <a:effectLst/>
              <a:latin typeface="Times New Roman" panose="02020603050405020304" pitchFamily="18" charset="0"/>
              <a:cs typeface="Times New Roman" panose="02020603050405020304" pitchFamily="18" charset="0"/>
            </a:endParaRPr>
          </a:p>
          <a:p>
            <a:pPr>
              <a:lnSpc>
                <a:spcPct val="90000"/>
              </a:lnSpc>
            </a:pPr>
            <a:endParaRPr lang="en-US" sz="2100" b="0" i="0" dirty="0">
              <a:effectLst/>
              <a:latin typeface="Times New Roman" panose="02020603050405020304" pitchFamily="18" charset="0"/>
              <a:cs typeface="Times New Roman" panose="02020603050405020304" pitchFamily="18" charset="0"/>
            </a:endParaRPr>
          </a:p>
          <a:p>
            <a:pPr marL="0" indent="0">
              <a:lnSpc>
                <a:spcPct val="90000"/>
              </a:lnSpc>
              <a:buNone/>
            </a:pPr>
            <a:endParaRPr lang="en-US" sz="14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669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5373148" y="609600"/>
            <a:ext cx="4222544" cy="1320800"/>
          </a:xfrm>
        </p:spPr>
        <p:txBody>
          <a:bodyPr>
            <a:normAutofit/>
          </a:bodyPr>
          <a:lstStyle/>
          <a:p>
            <a:pPr>
              <a:lnSpc>
                <a:spcPct val="90000"/>
              </a:lnSpc>
            </a:pPr>
            <a:r>
              <a:rPr lang="en-US" sz="2000" dirty="0">
                <a:latin typeface="Times New Roman" panose="02020603050405020304" pitchFamily="18" charset="0"/>
                <a:cs typeface="Times New Roman" panose="02020603050405020304" pitchFamily="18" charset="0"/>
              </a:rPr>
              <a:t>Overview of the Equality Act, H.R. 5</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5373148" y="1388125"/>
            <a:ext cx="4608134" cy="4924539"/>
          </a:xfrm>
        </p:spPr>
        <p:txBody>
          <a:bodyPr>
            <a:normAutofit/>
          </a:bodyPr>
          <a:lstStyle/>
          <a:p>
            <a:pPr marL="0" indent="0">
              <a:lnSpc>
                <a:spcPct val="90000"/>
              </a:lnSpc>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Require All Organizations Open to the Public to Open Up Their Bathrooms</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200"/>
              </a:spcBef>
              <a:spcAft>
                <a:spcPts val="12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R</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equire schools, workplaces, and all establishments </a:t>
            </a:r>
            <a:r>
              <a:rPr lang="en-US" sz="1900" dirty="0">
                <a:latin typeface="Times New Roman" panose="02020603050405020304" pitchFamily="18" charset="0"/>
                <a:ea typeface="Calibri" panose="020F0502020204030204" pitchFamily="34" charset="0"/>
                <a:cs typeface="Times New Roman" panose="02020603050405020304" pitchFamily="18" charset="0"/>
              </a:rPr>
              <a:t>deemed 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“public accommodation” to permit biological males who identify as females to use shared privacy facilities (restrooms, locker rooms and dressing rooms) set aside for females, and vice versa</a:t>
            </a:r>
          </a:p>
          <a:p>
            <a:pPr>
              <a:lnSpc>
                <a:spcPct val="90000"/>
              </a:lnSpc>
              <a:spcBef>
                <a:spcPts val="1200"/>
              </a:spcBef>
              <a:spcAft>
                <a:spcPts val="12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Women and children who use these facilities would surrender their right to privacy and be placed at increased risk for harassment or assault by men who claim to identify as women</a:t>
            </a:r>
            <a:endParaRPr lang="en-US" sz="1900" b="0" i="0" dirty="0">
              <a:effectLst/>
              <a:latin typeface="Times New Roman" panose="02020603050405020304" pitchFamily="18" charset="0"/>
              <a:cs typeface="Times New Roman" panose="02020603050405020304" pitchFamily="18" charset="0"/>
            </a:endParaRPr>
          </a:p>
          <a:p>
            <a:pPr>
              <a:lnSpc>
                <a:spcPct val="90000"/>
              </a:lnSpc>
              <a:spcBef>
                <a:spcPts val="1200"/>
              </a:spcBef>
              <a:spcAft>
                <a:spcPts val="600"/>
              </a:spcAft>
            </a:pPr>
            <a:endParaRPr lang="en-US" sz="1900" b="0" i="0" dirty="0">
              <a:effectLst/>
              <a:latin typeface="Times New Roman" panose="02020603050405020304" pitchFamily="18" charset="0"/>
              <a:cs typeface="Times New Roman" panose="02020603050405020304" pitchFamily="18" charset="0"/>
            </a:endParaRPr>
          </a:p>
          <a:p>
            <a:pPr marL="0" indent="0">
              <a:lnSpc>
                <a:spcPct val="90000"/>
              </a:lnSpc>
              <a:buNone/>
            </a:pPr>
            <a:endParaRPr lang="en-US" sz="1500" dirty="0">
              <a:latin typeface="Times New Roman" panose="02020603050405020304" pitchFamily="18" charset="0"/>
              <a:cs typeface="Times New Roman" panose="02020603050405020304" pitchFamily="18" charset="0"/>
            </a:endParaRPr>
          </a:p>
        </p:txBody>
      </p:sp>
      <p:pic>
        <p:nvPicPr>
          <p:cNvPr id="5" name="Picture 4" descr="A large white building with columns&#10;&#10;Description automatically generated with low confidence">
            <a:extLst>
              <a:ext uri="{FF2B5EF4-FFF2-40B4-BE49-F238E27FC236}">
                <a16:creationId xmlns:a16="http://schemas.microsoft.com/office/drawing/2014/main" id="{5D31A112-E63A-4A28-A6ED-FC8F506A578B}"/>
              </a:ext>
            </a:extLst>
          </p:cNvPr>
          <p:cNvPicPr>
            <a:picLocks noChangeAspect="1"/>
          </p:cNvPicPr>
          <p:nvPr/>
        </p:nvPicPr>
        <p:blipFill rotWithShape="1">
          <a:blip r:embed="rId2">
            <a:extLst>
              <a:ext uri="{28A0092B-C50C-407E-A947-70E740481C1C}">
                <a14:useLocalDpi xmlns:a14="http://schemas.microsoft.com/office/drawing/2010/main" val="0"/>
              </a:ext>
            </a:extLst>
          </a:blip>
          <a:srcRect l="24956" r="2253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0616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yellow, night&#10;&#10;Description automatically generated">
            <a:extLst>
              <a:ext uri="{FF2B5EF4-FFF2-40B4-BE49-F238E27FC236}">
                <a16:creationId xmlns:a16="http://schemas.microsoft.com/office/drawing/2014/main" id="{724D9BCF-50DC-4AA9-8E07-E07E7F2FC46C}"/>
              </a:ext>
            </a:extLst>
          </p:cNvPr>
          <p:cNvPicPr>
            <a:picLocks noChangeAspect="1"/>
          </p:cNvPicPr>
          <p:nvPr/>
        </p:nvPicPr>
        <p:blipFill rotWithShape="1">
          <a:blip r:embed="rId2">
            <a:extLst>
              <a:ext uri="{28A0092B-C50C-407E-A947-70E740481C1C}">
                <a14:useLocalDpi xmlns:a14="http://schemas.microsoft.com/office/drawing/2010/main" val="0"/>
              </a:ext>
            </a:extLst>
          </a:blip>
          <a:srcRect r="7585" b="-1"/>
          <a:stretch/>
        </p:blipFill>
        <p:spPr>
          <a:xfrm>
            <a:off x="4528456" y="-1"/>
            <a:ext cx="76635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677333" y="609600"/>
            <a:ext cx="3851123" cy="866660"/>
          </a:xfrm>
        </p:spPr>
        <p:txBody>
          <a:bodyPr>
            <a:normAutofit fontScale="90000"/>
          </a:bodyPr>
          <a:lstStyle/>
          <a:p>
            <a:pPr>
              <a:lnSpc>
                <a:spcPct val="90000"/>
              </a:lnSpc>
            </a:pPr>
            <a:r>
              <a:rPr lang="en-US" sz="2400" dirty="0">
                <a:latin typeface="Times New Roman" panose="02020603050405020304" pitchFamily="18" charset="0"/>
                <a:cs typeface="Times New Roman" panose="02020603050405020304" pitchFamily="18" charset="0"/>
              </a:rPr>
              <a:t>Overview of the Equality Act,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H.R. 5</a:t>
            </a:r>
            <a:br>
              <a:rPr lang="en-US" sz="24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369121" y="1484726"/>
            <a:ext cx="4753721" cy="5144877"/>
          </a:xfrm>
        </p:spPr>
        <p:txBody>
          <a:bodyPr>
            <a:normAutofit fontScale="55000" lnSpcReduction="20000"/>
          </a:bodyPr>
          <a:lstStyle/>
          <a:p>
            <a:pPr marL="0" indent="0">
              <a:lnSpc>
                <a:spcPct val="90000"/>
              </a:lnSpc>
              <a:spcBef>
                <a:spcPts val="1200"/>
              </a:spcBef>
              <a:buNone/>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Undermine Parental Rights and Instruction</a:t>
            </a:r>
          </a:p>
          <a:p>
            <a:pPr>
              <a:lnSpc>
                <a:spcPct val="90000"/>
              </a:lnSpc>
              <a:spcBef>
                <a:spcPts val="1200"/>
              </a:spcBef>
            </a:pPr>
            <a:endParaRPr lang="en-US" sz="3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1200"/>
              </a:spcBef>
              <a:spcAft>
                <a:spcPts val="1200"/>
              </a:spcAft>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Parental </a:t>
            </a:r>
            <a:r>
              <a:rPr lang="en-US" sz="3500" dirty="0">
                <a:latin typeface="Times New Roman" panose="02020603050405020304" pitchFamily="18" charset="0"/>
                <a:ea typeface="Times New Roman" panose="02020603050405020304" pitchFamily="18" charset="0"/>
                <a:cs typeface="Times New Roman" panose="02020603050405020304" pitchFamily="18" charset="0"/>
              </a:rPr>
              <a:t>v</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alues of modesty, privacy, and safety would be contradicted by school officials who require that children accept opposite sex classmates in their restroom, locker room, or shower</a:t>
            </a: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90000"/>
              </a:lnSpc>
              <a:spcBef>
                <a:spcPts val="1200"/>
              </a:spcBef>
              <a:spcAft>
                <a:spcPts val="12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Children would be required to affirm that their female classmates are actually male </a:t>
            </a:r>
            <a:r>
              <a:rPr lang="en-US" sz="3500" dirty="0">
                <a:latin typeface="Times New Roman" panose="02020603050405020304" pitchFamily="18" charset="0"/>
                <a:ea typeface="Calibri" panose="020F0502020204030204" pitchFamily="34" charset="0"/>
                <a:cs typeface="Times New Roman" panose="02020603050405020304" pitchFamily="18" charset="0"/>
              </a:rPr>
              <a:t>and vice-versa</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contradicting their parents’ instruction concerning the binary nature of sex</a:t>
            </a:r>
          </a:p>
          <a:p>
            <a:pPr marL="457200" marR="0">
              <a:lnSpc>
                <a:spcPct val="90000"/>
              </a:lnSpc>
              <a:spcBef>
                <a:spcPts val="1200"/>
              </a:spcBef>
              <a:spcAft>
                <a:spcPts val="12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Likely lead to universal instruction about sexual orientation and gender identity as normative, contradicting parents’ teaching about the created nature of men and women and human sexuality</a:t>
            </a:r>
            <a:endParaRPr lang="en-US" sz="3500" b="0" i="0" dirty="0">
              <a:effectLst/>
              <a:latin typeface="Times New Roman" panose="02020603050405020304" pitchFamily="18" charset="0"/>
              <a:cs typeface="Times New Roman" panose="02020603050405020304" pitchFamily="18" charset="0"/>
            </a:endParaRPr>
          </a:p>
          <a:p>
            <a:pPr>
              <a:lnSpc>
                <a:spcPct val="90000"/>
              </a:lnSpc>
              <a:spcBef>
                <a:spcPts val="1200"/>
              </a:spcBef>
            </a:pPr>
            <a:endParaRPr lang="en-US" sz="2600" b="0" i="0" dirty="0">
              <a:effectLst/>
              <a:latin typeface="Times New Roman" panose="02020603050405020304" pitchFamily="18" charset="0"/>
              <a:cs typeface="Times New Roman" panose="02020603050405020304" pitchFamily="18" charset="0"/>
            </a:endParaRPr>
          </a:p>
          <a:p>
            <a:pPr marL="0" indent="0">
              <a:lnSpc>
                <a:spcPct val="90000"/>
              </a:lnSpc>
              <a:buNone/>
            </a:pPr>
            <a:endParaRPr lang="en-US" sz="11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6416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4990640" y="609599"/>
            <a:ext cx="4671505" cy="822593"/>
          </a:xfrm>
        </p:spPr>
        <p:txBody>
          <a:bodyPr>
            <a:normAutofit/>
          </a:bodyPr>
          <a:lstStyle/>
          <a:p>
            <a:pPr>
              <a:lnSpc>
                <a:spcPct val="90000"/>
              </a:lnSpc>
            </a:pPr>
            <a:r>
              <a:rPr lang="en-US" sz="2200" dirty="0">
                <a:latin typeface="Times New Roman" panose="02020603050405020304" pitchFamily="18" charset="0"/>
                <a:cs typeface="Times New Roman" panose="02020603050405020304" pitchFamily="18" charset="0"/>
              </a:rPr>
              <a:t>Overview of the Equality Act, H.R. 5</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5069613" y="1432192"/>
            <a:ext cx="4513557" cy="4632959"/>
          </a:xfrm>
        </p:spPr>
        <p:txBody>
          <a:bodyPr>
            <a:normAutofit/>
          </a:bodyPr>
          <a:lstStyle/>
          <a:p>
            <a:pPr marL="0" indent="0">
              <a:lnSpc>
                <a:spcPct val="90000"/>
              </a:lnSpc>
              <a:spcBef>
                <a:spcPts val="1200"/>
              </a:spcBef>
              <a:spcAft>
                <a:spcPts val="120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Force Health Care Providers to Provide Abortions and Gender Transition Treatments</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200"/>
              </a:spcBef>
              <a:spcAft>
                <a:spcPts val="12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H</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ealth care providers would be prohibited from refusing to perform abortions, “gender-affirming” treatments or surgeries on the basis that it violates their religious beliefs</a:t>
            </a:r>
          </a:p>
          <a:p>
            <a:pPr>
              <a:lnSpc>
                <a:spcPct val="90000"/>
              </a:lnSpc>
              <a:spcBef>
                <a:spcPts val="1200"/>
              </a:spcBef>
              <a:spcAft>
                <a:spcPts val="6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Health care professionals would be required to provide such services regardless of their religiously-based objections, or otherwise face liability</a:t>
            </a:r>
            <a:endParaRPr lang="en-US" sz="1900" b="0" i="0" dirty="0">
              <a:effectLst/>
              <a:latin typeface="Times New Roman" panose="02020603050405020304" pitchFamily="18" charset="0"/>
              <a:cs typeface="Times New Roman" panose="02020603050405020304" pitchFamily="18" charset="0"/>
            </a:endParaRPr>
          </a:p>
          <a:p>
            <a:pPr>
              <a:lnSpc>
                <a:spcPct val="90000"/>
              </a:lnSpc>
              <a:spcBef>
                <a:spcPts val="1200"/>
              </a:spcBef>
              <a:spcAft>
                <a:spcPts val="600"/>
              </a:spcAft>
            </a:pPr>
            <a:endParaRPr lang="en-US" sz="1900" b="0" i="0" dirty="0">
              <a:effectLst/>
              <a:latin typeface="Times New Roman" panose="02020603050405020304" pitchFamily="18" charset="0"/>
              <a:cs typeface="Times New Roman" panose="02020603050405020304" pitchFamily="18" charset="0"/>
            </a:endParaRPr>
          </a:p>
          <a:p>
            <a:pPr marL="0" indent="0">
              <a:lnSpc>
                <a:spcPct val="90000"/>
              </a:lnSpc>
              <a:buNone/>
            </a:pPr>
            <a:endParaRPr lang="en-US" sz="1500" dirty="0">
              <a:latin typeface="Times New Roman" panose="02020603050405020304" pitchFamily="18" charset="0"/>
              <a:cs typeface="Times New Roman" panose="02020603050405020304" pitchFamily="18" charset="0"/>
            </a:endParaRPr>
          </a:p>
        </p:txBody>
      </p:sp>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icture containing sky, building, outdoor, colonnade&#10;&#10;Description automatically generated">
            <a:extLst>
              <a:ext uri="{FF2B5EF4-FFF2-40B4-BE49-F238E27FC236}">
                <a16:creationId xmlns:a16="http://schemas.microsoft.com/office/drawing/2014/main" id="{C8483FD1-0439-7549-8F0D-BC0C51BB3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69922"/>
            <a:ext cx="4825659" cy="5171440"/>
          </a:xfrm>
          <a:prstGeom prst="rect">
            <a:avLst/>
          </a:prstGeom>
        </p:spPr>
      </p:pic>
    </p:spTree>
    <p:extLst>
      <p:ext uri="{BB962C8B-B14F-4D97-AF65-F5344CB8AC3E}">
        <p14:creationId xmlns:p14="http://schemas.microsoft.com/office/powerpoint/2010/main" val="87751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building&#10;&#10;Description automatically generated">
            <a:extLst>
              <a:ext uri="{FF2B5EF4-FFF2-40B4-BE49-F238E27FC236}">
                <a16:creationId xmlns:a16="http://schemas.microsoft.com/office/drawing/2014/main" id="{723D194C-12BC-4BCE-9E43-0CE275C8F3B9}"/>
              </a:ext>
            </a:extLst>
          </p:cNvPr>
          <p:cNvPicPr>
            <a:picLocks noChangeAspect="1"/>
          </p:cNvPicPr>
          <p:nvPr/>
        </p:nvPicPr>
        <p:blipFill rotWithShape="1">
          <a:blip r:embed="rId2">
            <a:extLst>
              <a:ext uri="{28A0092B-C50C-407E-A947-70E740481C1C}">
                <a14:useLocalDpi xmlns:a14="http://schemas.microsoft.com/office/drawing/2010/main" val="0"/>
              </a:ext>
            </a:extLst>
          </a:blip>
          <a:srcRect t="30746" r="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E1EEF5E-82B0-4869-AC07-6FA14C0263AF}"/>
              </a:ext>
            </a:extLst>
          </p:cNvPr>
          <p:cNvSpPr>
            <a:spLocks noGrp="1"/>
          </p:cNvSpPr>
          <p:nvPr>
            <p:ph type="title"/>
          </p:nvPr>
        </p:nvSpPr>
        <p:spPr>
          <a:xfrm>
            <a:off x="495759" y="609600"/>
            <a:ext cx="4032697" cy="1320800"/>
          </a:xfrm>
        </p:spPr>
        <p:txBody>
          <a:bodyPr>
            <a:normAutofit/>
          </a:bodyPr>
          <a:lstStyle/>
          <a:p>
            <a:pPr>
              <a:lnSpc>
                <a:spcPct val="90000"/>
              </a:lnSpc>
            </a:pPr>
            <a:r>
              <a:rPr lang="en-US" sz="2000" dirty="0">
                <a:latin typeface="Times New Roman" panose="02020603050405020304" pitchFamily="18" charset="0"/>
                <a:cs typeface="Times New Roman" panose="02020603050405020304" pitchFamily="18" charset="0"/>
              </a:rPr>
              <a:t>Overview of the Equality Act, H.R. 5</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397E7-98F2-4C8E-9DDC-D5DF551678FB}"/>
              </a:ext>
            </a:extLst>
          </p:cNvPr>
          <p:cNvSpPr>
            <a:spLocks noGrp="1"/>
          </p:cNvSpPr>
          <p:nvPr>
            <p:ph idx="1"/>
          </p:nvPr>
        </p:nvSpPr>
        <p:spPr>
          <a:xfrm>
            <a:off x="495627" y="1270000"/>
            <a:ext cx="4153359" cy="4784075"/>
          </a:xfrm>
        </p:spPr>
        <p:txBody>
          <a:bodyPr>
            <a:normAutofit/>
          </a:bodyPr>
          <a:lstStyle/>
          <a:p>
            <a:pPr marL="0" indent="0">
              <a:lnSpc>
                <a:spcPct val="90000"/>
              </a:lnSpc>
              <a:spcBef>
                <a:spcPts val="1200"/>
              </a:spcBef>
              <a:spcAft>
                <a:spcPts val="60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Jeopardize Girls’ and Women’s Athletic and Educational Opportunities</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Bef>
                <a:spcPts val="1200"/>
              </a:spcBef>
              <a:spcAft>
                <a:spcPts val="60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Require that sex-separate athletics be available based upon how students self-identify, instead of their biological sex</a:t>
            </a:r>
          </a:p>
          <a:p>
            <a:pPr>
              <a:lnSpc>
                <a:spcPct val="90000"/>
              </a:lnSpc>
              <a:spcBef>
                <a:spcPts val="1200"/>
              </a:spcBef>
              <a:spcAft>
                <a:spcPts val="6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Force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girls and women to compete for athletic opportunities and scholarships against males who have physical advantages that cannot be overcome by cross-sex hormones</a:t>
            </a:r>
          </a:p>
          <a:p>
            <a:pPr>
              <a:lnSpc>
                <a:spcPct val="90000"/>
              </a:lnSpc>
              <a:spcBef>
                <a:spcPts val="1200"/>
              </a:spcBef>
              <a:spcAft>
                <a:spcPts val="60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reate significant risks of injury for girls and women</a:t>
            </a:r>
            <a:endParaRPr lang="en-US" sz="1900" b="0" i="0" dirty="0">
              <a:effectLst/>
              <a:latin typeface="Times New Roman" panose="02020603050405020304" pitchFamily="18" charset="0"/>
              <a:cs typeface="Times New Roman" panose="02020603050405020304" pitchFamily="18" charset="0"/>
            </a:endParaRPr>
          </a:p>
          <a:p>
            <a:pPr>
              <a:lnSpc>
                <a:spcPct val="90000"/>
              </a:lnSpc>
            </a:pPr>
            <a:endParaRPr lang="en-US" sz="1500" b="0" i="0" dirty="0">
              <a:effectLst/>
              <a:latin typeface="Roboto"/>
            </a:endParaRPr>
          </a:p>
          <a:p>
            <a:pPr marL="0" indent="0">
              <a:lnSpc>
                <a:spcPct val="90000"/>
              </a:lnSpc>
              <a:buNone/>
            </a:pPr>
            <a:endParaRPr lang="en-US" sz="15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3528749"/>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3013</TotalTime>
  <Words>1106</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Roboto</vt:lpstr>
      <vt:lpstr>Times New Roman</vt:lpstr>
      <vt:lpstr>Trebuchet MS</vt:lpstr>
      <vt:lpstr>Wingdings 3</vt:lpstr>
      <vt:lpstr>Facet</vt:lpstr>
      <vt:lpstr>The (In)Equality Act, H.R. 5</vt:lpstr>
      <vt:lpstr>Overview of the Equality Act, H.R. 5 </vt:lpstr>
      <vt:lpstr>Overview of the Equality Act H.R. 5</vt:lpstr>
      <vt:lpstr>Overview of the Equality Act, H.R. 5  </vt:lpstr>
      <vt:lpstr>Overview of the Equality Act, H.R. 5   </vt:lpstr>
      <vt:lpstr>Overview of the Equality Act, H.R. 5   </vt:lpstr>
      <vt:lpstr>Overview of the Equality Act, H.R. 5  </vt:lpstr>
      <vt:lpstr>Overview of the Equality Act, H.R. 5 </vt:lpstr>
      <vt:lpstr>Overview of the Equality Act, H.R. 5  </vt:lpstr>
      <vt:lpstr>Overview of the Equality Act, H.R. 5  </vt:lpstr>
      <vt:lpstr>WHAT CAN YOU DO? </vt:lpstr>
      <vt:lpstr>WHAT CAN YOU DO?</vt:lpstr>
      <vt:lpstr>Resources CPRC Can Provide: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2020</dc:title>
  <dc:creator>Joel Thornton</dc:creator>
  <cp:lastModifiedBy>Joel Thornton</cp:lastModifiedBy>
  <cp:revision>50</cp:revision>
  <dcterms:created xsi:type="dcterms:W3CDTF">2020-07-15T15:39:48Z</dcterms:created>
  <dcterms:modified xsi:type="dcterms:W3CDTF">2021-03-19T17:46:23Z</dcterms:modified>
</cp:coreProperties>
</file>